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5"/>
  </p:notesMasterIdLst>
  <p:sldIdLst>
    <p:sldId id="272" r:id="rId2"/>
    <p:sldId id="257" r:id="rId3"/>
    <p:sldId id="258" r:id="rId4"/>
    <p:sldId id="259" r:id="rId5"/>
    <p:sldId id="260" r:id="rId6"/>
    <p:sldId id="270" r:id="rId7"/>
    <p:sldId id="262" r:id="rId8"/>
    <p:sldId id="263" r:id="rId9"/>
    <p:sldId id="269" r:id="rId10"/>
    <p:sldId id="273" r:id="rId11"/>
    <p:sldId id="266" r:id="rId12"/>
    <p:sldId id="274" r:id="rId13"/>
    <p:sldId id="27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F4779-CDB3-4E63-AE7A-BBCEA38E7ACC}" type="datetimeFigureOut">
              <a:rPr lang="ru-RU" smtClean="0"/>
              <a:pPr/>
              <a:t>15.05.2024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CF9680-2049-45A5-A760-235D4C8AE16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CCF9680-2049-45A5-A760-235D4C8AE16A}"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Заголовок и объект">
  <p:cSld name="1_Заголовок и объект">
    <p:bg>
      <p:bgPr>
        <a:blipFill>
          <a:blip r:embed="rId2" cstate="print">
            <a:alphaModFix/>
          </a:blip>
          <a:stretch>
            <a:fillRect/>
          </a:stretch>
        </a:blip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18250" y="63256"/>
            <a:ext cx="77571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6000"/>
              <a:buFont typeface="Calibri"/>
              <a:buNone/>
              <a:defRPr sz="60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15.05.2024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15.05.2024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1054;&#1088;&#1090;&#1072;%20&#1084;&#1077;&#1088;&#1079;&#1110;&#1084;&#1076;&#1110;%20&#1078;&#1086;&#1089;&#1087;&#1072;&#1088;.ppt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1054;&#1088;&#1090;&#1072;%20&#1084;&#1077;&#1088;&#1079;&#1110;&#1084;&#1076;&#1110;%20&#1078;&#1086;&#1089;&#1087;&#1072;&#1088;.pptx"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14290"/>
            <a:ext cx="8229600" cy="1154162"/>
          </a:xfrm>
          <a:prstGeom prst="rect">
            <a:avLst/>
          </a:prstGeom>
          <a:ln>
            <a:noFill/>
          </a:ln>
        </p:spPr>
        <p:txBody>
          <a:bodyPr wrap="square">
            <a:spAutoFit/>
          </a:bodyPr>
          <a:lstStyle/>
          <a:p>
            <a:pPr algn="ctr"/>
            <a:r>
              <a:rPr lang="en-US" sz="1800" b="1" dirty="0" smtClean="0">
                <a:solidFill>
                  <a:schemeClr val="tx1"/>
                </a:solidFill>
                <a:latin typeface="Times New Roman" pitchFamily="18" charset="0"/>
                <a:cs typeface="Times New Roman" pitchFamily="18" charset="0"/>
              </a:rPr>
              <a:t>“</a:t>
            </a:r>
            <a:r>
              <a:rPr lang="kk-KZ" sz="1800" b="1" dirty="0" smtClean="0">
                <a:solidFill>
                  <a:schemeClr val="tx1"/>
                </a:solidFill>
                <a:latin typeface="Times New Roman" pitchFamily="18" charset="0"/>
                <a:cs typeface="Times New Roman" pitchFamily="18" charset="0"/>
              </a:rPr>
              <a:t>Павлодар облысының білім беру басқармасы, </a:t>
            </a:r>
          </a:p>
          <a:p>
            <a:pPr algn="ctr"/>
            <a:r>
              <a:rPr lang="kk-KZ" sz="1800" b="1" dirty="0" smtClean="0">
                <a:solidFill>
                  <a:schemeClr val="tx1"/>
                </a:solidFill>
                <a:latin typeface="Times New Roman" pitchFamily="18" charset="0"/>
                <a:cs typeface="Times New Roman" pitchFamily="18" charset="0"/>
              </a:rPr>
              <a:t>Ақсу қаласының білім беру бөлімінің</a:t>
            </a:r>
          </a:p>
          <a:p>
            <a:pPr algn="ctr"/>
            <a:r>
              <a:rPr lang="kk-KZ" sz="1800" b="1" dirty="0" smtClean="0">
                <a:solidFill>
                  <a:schemeClr val="tx1"/>
                </a:solidFill>
                <a:latin typeface="Times New Roman" pitchFamily="18" charset="0"/>
                <a:cs typeface="Times New Roman" pitchFamily="18" charset="0"/>
              </a:rPr>
              <a:t>Үштерек ауылының орта мектебі</a:t>
            </a:r>
            <a:r>
              <a:rPr lang="en-US" sz="1800" b="1" dirty="0" smtClean="0">
                <a:solidFill>
                  <a:schemeClr val="tx1"/>
                </a:solidFill>
                <a:latin typeface="Times New Roman" pitchFamily="18" charset="0"/>
                <a:cs typeface="Times New Roman" pitchFamily="18" charset="0"/>
              </a:rPr>
              <a:t>”</a:t>
            </a:r>
            <a:endParaRPr lang="kk-KZ" sz="1800" b="1" dirty="0" smtClean="0">
              <a:solidFill>
                <a:schemeClr val="tx1"/>
              </a:solidFill>
              <a:latin typeface="Times New Roman" pitchFamily="18" charset="0"/>
              <a:cs typeface="Times New Roman" pitchFamily="18" charset="0"/>
            </a:endParaRPr>
          </a:p>
          <a:p>
            <a:pPr algn="ctr"/>
            <a:r>
              <a:rPr lang="kk-KZ" sz="1800" b="1" dirty="0" smtClean="0">
                <a:solidFill>
                  <a:schemeClr val="tx1"/>
                </a:solidFill>
                <a:latin typeface="Times New Roman" pitchFamily="18" charset="0"/>
                <a:cs typeface="Times New Roman" pitchFamily="18" charset="0"/>
              </a:rPr>
              <a:t> коммуналдық мемлекеттік мекемесі</a:t>
            </a:r>
            <a:endParaRPr lang="ru-RU" sz="180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2285992"/>
            <a:ext cx="8229600" cy="3214710"/>
          </a:xfrm>
        </p:spPr>
        <p:txBody>
          <a:bodyPr>
            <a:normAutofit fontScale="77500" lnSpcReduction="20000"/>
          </a:bodyPr>
          <a:lstStyle/>
          <a:p>
            <a:pPr algn="ctr">
              <a:buNone/>
            </a:pPr>
            <a:r>
              <a:rPr lang="kk-KZ" sz="3200" b="1" dirty="0" smtClean="0">
                <a:solidFill>
                  <a:srgbClr val="002060"/>
                </a:solidFill>
                <a:latin typeface="Times New Roman"/>
                <a:ea typeface="Times New Roman"/>
                <a:cs typeface="Times New Roman"/>
                <a:sym typeface="Times New Roman"/>
              </a:rPr>
              <a:t>Оқу сауаттылығын және</a:t>
            </a:r>
            <a:r>
              <a:rPr lang="kk-KZ" sz="3200" b="1" dirty="0" smtClean="0">
                <a:solidFill>
                  <a:srgbClr val="002060"/>
                </a:solidFill>
                <a:latin typeface="Times New Roman" panose="02020603050405020304" pitchFamily="18" charset="0"/>
                <a:cs typeface="Times New Roman" panose="02020603050405020304" pitchFamily="18" charset="0"/>
              </a:rPr>
              <a:t> математика пәнінен функционалдық сауаттылығын </a:t>
            </a:r>
            <a:r>
              <a:rPr lang="kk-KZ" sz="3200" b="1" dirty="0" smtClean="0">
                <a:solidFill>
                  <a:srgbClr val="002060"/>
                </a:solidFill>
                <a:latin typeface="Times New Roman"/>
                <a:ea typeface="Times New Roman"/>
                <a:cs typeface="Times New Roman"/>
                <a:sym typeface="Times New Roman"/>
              </a:rPr>
              <a:t>зерттеу дағдыларын дамыту үшін оқу материалдарын көрнекті түрде</a:t>
            </a:r>
          </a:p>
          <a:p>
            <a:pPr algn="ctr">
              <a:buNone/>
            </a:pPr>
            <a:r>
              <a:rPr lang="kk-KZ" sz="3200" b="1" dirty="0" smtClean="0">
                <a:solidFill>
                  <a:srgbClr val="002060"/>
                </a:solidFill>
                <a:latin typeface="Times New Roman"/>
                <a:ea typeface="Times New Roman"/>
                <a:cs typeface="Times New Roman"/>
                <a:sym typeface="Times New Roman"/>
              </a:rPr>
              <a:t>  көрсету  жолдары</a:t>
            </a:r>
            <a:r>
              <a:rPr lang="kk-KZ" sz="4000" b="1" dirty="0" smtClean="0">
                <a:solidFill>
                  <a:srgbClr val="002060"/>
                </a:solidFill>
                <a:latin typeface="Times New Roman"/>
                <a:ea typeface="Times New Roman"/>
                <a:cs typeface="Times New Roman"/>
                <a:sym typeface="Times New Roman"/>
              </a:rPr>
              <a:t/>
            </a:r>
            <a:br>
              <a:rPr lang="kk-KZ" sz="4000" b="1" dirty="0" smtClean="0">
                <a:solidFill>
                  <a:srgbClr val="002060"/>
                </a:solidFill>
                <a:latin typeface="Times New Roman"/>
                <a:ea typeface="Times New Roman"/>
                <a:cs typeface="Times New Roman"/>
                <a:sym typeface="Times New Roman"/>
              </a:rPr>
            </a:br>
            <a:endParaRPr lang="ru-RU" sz="4000" dirty="0" smtClean="0">
              <a:solidFill>
                <a:srgbClr val="002060"/>
              </a:solidFill>
            </a:endParaRPr>
          </a:p>
          <a:p>
            <a:pPr>
              <a:buNone/>
            </a:pPr>
            <a:r>
              <a:rPr lang="kk-KZ" sz="2900" dirty="0" smtClean="0">
                <a:latin typeface="Times New Roman" pitchFamily="18" charset="0"/>
                <a:cs typeface="Times New Roman" pitchFamily="18" charset="0"/>
              </a:rPr>
              <a:t> </a:t>
            </a:r>
            <a:r>
              <a:rPr lang="kk-KZ" sz="2900" dirty="0" smtClean="0">
                <a:latin typeface="Times New Roman" pitchFamily="18" charset="0"/>
                <a:cs typeface="Times New Roman" pitchFamily="18" charset="0"/>
              </a:rPr>
              <a:t>   </a:t>
            </a:r>
            <a:r>
              <a:rPr lang="kk-KZ" sz="2900" dirty="0" smtClean="0">
                <a:latin typeface="Times New Roman" pitchFamily="18" charset="0"/>
                <a:cs typeface="Times New Roman" pitchFamily="18" charset="0"/>
              </a:rPr>
              <a:t> Бастауыш сынып мұғалімдері</a:t>
            </a:r>
          </a:p>
          <a:p>
            <a:r>
              <a:rPr lang="kk-KZ" sz="2900" dirty="0" smtClean="0">
                <a:latin typeface="Times New Roman" pitchFamily="18" charset="0"/>
                <a:cs typeface="Times New Roman" pitchFamily="18" charset="0"/>
              </a:rPr>
              <a:t>Хойлвай Кулан</a:t>
            </a:r>
          </a:p>
          <a:p>
            <a:r>
              <a:rPr lang="kk-KZ" sz="2900" dirty="0" smtClean="0">
                <a:latin typeface="Times New Roman" pitchFamily="18" charset="0"/>
                <a:cs typeface="Times New Roman" pitchFamily="18" charset="0"/>
              </a:rPr>
              <a:t>Байкуатова Толқын Қанатовна</a:t>
            </a:r>
          </a:p>
          <a:p>
            <a:r>
              <a:rPr lang="kk-KZ" sz="2900" dirty="0" smtClean="0">
                <a:latin typeface="Times New Roman" pitchFamily="18" charset="0"/>
                <a:cs typeface="Times New Roman" pitchFamily="18" charset="0"/>
              </a:rPr>
              <a:t>Абайхан Бисара</a:t>
            </a:r>
            <a:endParaRPr lang="ru-RU" sz="29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cstate="print"/>
          <a:srcRect l="21484" r="23828"/>
          <a:stretch>
            <a:fillRect/>
          </a:stretch>
        </p:blipFill>
        <p:spPr bwMode="auto">
          <a:xfrm>
            <a:off x="3643306" y="1500174"/>
            <a:ext cx="3143272" cy="4000528"/>
          </a:xfrm>
          <a:prstGeom prst="rect">
            <a:avLst/>
          </a:prstGeom>
          <a:noFill/>
          <a:ln w="9525">
            <a:noFill/>
            <a:miter lim="800000"/>
            <a:headEnd/>
            <a:tailEnd/>
          </a:ln>
          <a:effectLst/>
        </p:spPr>
      </p:pic>
      <p:sp>
        <p:nvSpPr>
          <p:cNvPr id="2" name="Заголовок 1"/>
          <p:cNvSpPr>
            <a:spLocks noGrp="1"/>
          </p:cNvSpPr>
          <p:nvPr>
            <p:ph type="title"/>
          </p:nvPr>
        </p:nvSpPr>
        <p:spPr/>
        <p:txBody>
          <a:bodyPr/>
          <a:lstStyle/>
          <a:p>
            <a:r>
              <a:rPr lang="kk-KZ" sz="4400" dirty="0" smtClean="0">
                <a:solidFill>
                  <a:srgbClr val="002060"/>
                </a:solidFill>
                <a:latin typeface="Times New Roman" pitchFamily="18" charset="0"/>
                <a:cs typeface="Times New Roman" pitchFamily="18" charset="0"/>
              </a:rPr>
              <a:t>Тәжірибеде қолдану жолдары</a:t>
            </a:r>
            <a:endParaRPr lang="ru-RU" dirty="0"/>
          </a:p>
        </p:txBody>
      </p:sp>
      <p:sp>
        <p:nvSpPr>
          <p:cNvPr id="4" name="Содержимое 3">
            <a:hlinkClick r:id="rId3" action="ppaction://hlinkpres?slideindex=1&amp;slidetitle="/>
          </p:cNvPr>
          <p:cNvSpPr>
            <a:spLocks noGrp="1"/>
          </p:cNvSpPr>
          <p:nvPr>
            <p:ph idx="1"/>
          </p:nvPr>
        </p:nvSpPr>
        <p:spPr bwMode="auto">
          <a:xfrm>
            <a:off x="5715008" y="1714488"/>
            <a:ext cx="3136392" cy="140969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mpd="dbl">
            <a:solidFill>
              <a:srgbClr val="1003BD"/>
            </a:solidFill>
          </a:ln>
        </p:spPr>
        <p:style>
          <a:lnRef idx="2">
            <a:schemeClr val="accent3"/>
          </a:lnRef>
          <a:fillRef idx="1">
            <a:schemeClr val="lt1"/>
          </a:fillRef>
          <a:effectRef idx="0">
            <a:schemeClr val="accent3"/>
          </a:effectRef>
          <a:fontRef idx="minor">
            <a:schemeClr val="dk1"/>
          </a:fontRef>
        </p:style>
        <p:txBody>
          <a:bodyPr anchor="ctr">
            <a:normAutofit/>
          </a:bodyPr>
          <a:lstStyle/>
          <a:p>
            <a:pPr lvl="0">
              <a:buNone/>
            </a:pPr>
            <a:r>
              <a:rPr lang="kk-KZ" sz="2400" dirty="0" smtClean="0">
                <a:solidFill>
                  <a:schemeClr val="tx1"/>
                </a:solidFill>
                <a:latin typeface="Times New Roman" pitchFamily="18" charset="0"/>
                <a:cs typeface="Times New Roman" pitchFamily="18" charset="0"/>
              </a:rPr>
              <a:t>“Құпия сандық” Сенімділік орнату</a:t>
            </a:r>
            <a:endParaRPr lang="ru-RU" sz="2400" dirty="0">
              <a:solidFill>
                <a:schemeClr val="tx1"/>
              </a:solidFill>
              <a:latin typeface="Times New Roman" pitchFamily="18" charset="0"/>
              <a:cs typeface="Times New Roman" pitchFamily="18" charset="0"/>
            </a:endParaRPr>
          </a:p>
        </p:txBody>
      </p:sp>
      <p:sp>
        <p:nvSpPr>
          <p:cNvPr id="5" name="Содержимое 3">
            <a:hlinkClick r:id="rId3" action="ppaction://hlinkpres?slideindex=1&amp;slidetitle="/>
          </p:cNvPr>
          <p:cNvSpPr txBox="1">
            <a:spLocks/>
          </p:cNvSpPr>
          <p:nvPr/>
        </p:nvSpPr>
        <p:spPr bwMode="auto">
          <a:xfrm>
            <a:off x="1357290" y="3500438"/>
            <a:ext cx="3136392" cy="1143008"/>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400" dirty="0" smtClean="0">
                <a:solidFill>
                  <a:schemeClr val="tx1"/>
                </a:solidFill>
                <a:latin typeface="Times New Roman" pitchFamily="18" charset="0"/>
                <a:cs typeface="Times New Roman" pitchFamily="18" charset="0"/>
              </a:rPr>
              <a:t>“Кел сырласайық” сұраныс туғызу</a:t>
            </a:r>
            <a:endParaRPr lang="ru-RU" sz="2400" dirty="0">
              <a:solidFill>
                <a:schemeClr val="tx1"/>
              </a:solidFill>
              <a:latin typeface="Times New Roman" pitchFamily="18" charset="0"/>
              <a:cs typeface="Times New Roman" pitchFamily="18" charset="0"/>
            </a:endParaRPr>
          </a:p>
        </p:txBody>
      </p:sp>
      <p:sp>
        <p:nvSpPr>
          <p:cNvPr id="6" name="Содержимое 3">
            <a:hlinkClick r:id="rId3" action="ppaction://hlinkpres?slideindex=1&amp;slidetitle="/>
          </p:cNvPr>
          <p:cNvSpPr txBox="1">
            <a:spLocks/>
          </p:cNvSpPr>
          <p:nvPr/>
        </p:nvSpPr>
        <p:spPr bwMode="auto">
          <a:xfrm>
            <a:off x="5643570" y="3500438"/>
            <a:ext cx="3279268" cy="140969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Autofit/>
          </a:bodyPr>
          <a:lstStyle/>
          <a:p>
            <a:pPr lvl="0"/>
            <a:r>
              <a:rPr kumimoji="0" lang="kk-KZ"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lang="kk-KZ" sz="2400" dirty="0" smtClean="0">
                <a:solidFill>
                  <a:schemeClr val="tx1"/>
                </a:solidFill>
                <a:latin typeface="Times New Roman" pitchFamily="18" charset="0"/>
                <a:cs typeface="Times New Roman" pitchFamily="18" charset="0"/>
              </a:rPr>
              <a:t>Жұлдызынды жарқырат” қажеттілікке шығу</a:t>
            </a:r>
            <a:endParaRPr lang="ru-RU" sz="2400" dirty="0">
              <a:solidFill>
                <a:schemeClr val="tx1"/>
              </a:solidFill>
              <a:latin typeface="Times New Roman" pitchFamily="18" charset="0"/>
              <a:cs typeface="Times New Roman" pitchFamily="18" charset="0"/>
            </a:endParaRPr>
          </a:p>
        </p:txBody>
      </p:sp>
      <p:sp>
        <p:nvSpPr>
          <p:cNvPr id="7" name="Содержимое 3">
            <a:hlinkClick r:id="rId3" action="ppaction://hlinkpres?slideindex=1&amp;slidetitle="/>
          </p:cNvPr>
          <p:cNvSpPr txBox="1">
            <a:spLocks/>
          </p:cNvSpPr>
          <p:nvPr/>
        </p:nvSpPr>
        <p:spPr bwMode="auto">
          <a:xfrm>
            <a:off x="1357290" y="1785926"/>
            <a:ext cx="3136392" cy="1409696"/>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400" dirty="0" smtClean="0">
                <a:solidFill>
                  <a:schemeClr val="tx1"/>
                </a:solidFill>
                <a:latin typeface="Times New Roman" pitchFamily="18" charset="0"/>
                <a:cs typeface="Times New Roman" pitchFamily="18" charset="0"/>
              </a:rPr>
              <a:t>“Үш одақтың бірлігі” ата-ана,бала, ұстаз</a:t>
            </a:r>
            <a:endParaRPr lang="ru-RU" sz="24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3899380" y="5241491"/>
            <a:ext cx="3101512" cy="584775"/>
          </a:xfrm>
          <a:prstGeom prst="rect">
            <a:avLst/>
          </a:prstGeom>
        </p:spPr>
        <p:txBody>
          <a:bodyPr wrap="square">
            <a:spAutoFit/>
          </a:bodyPr>
          <a:lstStyle/>
          <a:p>
            <a:pPr lvl="0"/>
            <a:r>
              <a:rPr lang="kk-KZ" sz="3200" b="1" i="1" dirty="0" smtClean="0">
                <a:solidFill>
                  <a:srgbClr val="00B050"/>
                </a:solidFill>
                <a:latin typeface="Times New Roman" pitchFamily="18" charset="0"/>
                <a:cs typeface="Times New Roman" pitchFamily="18" charset="0"/>
              </a:rPr>
              <a:t>Жыл ағашы</a:t>
            </a:r>
            <a:endParaRPr lang="ru-RU" sz="3200" b="1" i="1" dirty="0">
              <a:solidFill>
                <a:srgbClr val="00B05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 xmlns:a16="http://schemas.microsoft.com/office/drawing/2014/main" id="{BC35410A-0300-68B7-94DC-C0F1CF5D2063}"/>
              </a:ext>
            </a:extLst>
          </p:cNvPr>
          <p:cNvSpPr/>
          <p:nvPr/>
        </p:nvSpPr>
        <p:spPr>
          <a:xfrm>
            <a:off x="714348" y="1268760"/>
            <a:ext cx="8072494" cy="2397451"/>
          </a:xfrm>
          <a:prstGeom prst="rect">
            <a:avLst/>
          </a:prstGeom>
        </p:spPr>
        <p:txBody>
          <a:bodyPr wrap="square">
            <a:spAutoFit/>
          </a:bodyPr>
          <a:lstStyle/>
          <a:p>
            <a:pPr>
              <a:lnSpc>
                <a:spcPct val="107000"/>
              </a:lnSpc>
              <a:buFont typeface="Wingdings" pitchFamily="2" charset="2"/>
              <a:buChar char="Ø"/>
            </a:pPr>
            <a:r>
              <a:rPr lang="kk-KZ" sz="2800" dirty="0" smtClean="0">
                <a:latin typeface="Times New Roman" pitchFamily="18" charset="0"/>
                <a:cs typeface="Times New Roman" pitchFamily="18" charset="0"/>
              </a:rPr>
              <a:t>Оқушы алған білімін өмір тәжірибесінде қолдана алуға мүмкіндік туғызу</a:t>
            </a:r>
          </a:p>
          <a:p>
            <a:pPr>
              <a:lnSpc>
                <a:spcPct val="107000"/>
              </a:lnSpc>
              <a:buFont typeface="Wingdings" pitchFamily="2" charset="2"/>
              <a:buChar char="Ø"/>
            </a:pPr>
            <a:r>
              <a:rPr lang="kk-KZ" sz="2800" b="1" dirty="0" smtClean="0">
                <a:latin typeface="Times New Roman" pitchFamily="18" charset="0"/>
                <a:cs typeface="Times New Roman" pitchFamily="18" charset="0"/>
              </a:rPr>
              <a:t>«</a:t>
            </a:r>
            <a:r>
              <a:rPr lang="kk-KZ" sz="2800" dirty="0">
                <a:latin typeface="Times New Roman" pitchFamily="18" charset="0"/>
                <a:cs typeface="Times New Roman" pitchFamily="18" charset="0"/>
              </a:rPr>
              <a:t>Сұрақ қою арқылы сын тұрғысынан ойлауға дағдыландыру» </a:t>
            </a:r>
            <a:endParaRPr lang="kk-KZ" sz="2800" dirty="0" smtClean="0">
              <a:latin typeface="Times New Roman" pitchFamily="18" charset="0"/>
              <a:cs typeface="Times New Roman" pitchFamily="18" charset="0"/>
            </a:endParaRPr>
          </a:p>
          <a:p>
            <a:pPr>
              <a:lnSpc>
                <a:spcPct val="107000"/>
              </a:lnSpc>
              <a:buFont typeface="Wingdings" pitchFamily="2" charset="2"/>
              <a:buChar char="Ø"/>
            </a:pPr>
            <a:r>
              <a:rPr lang="kk-KZ" sz="2800" dirty="0" smtClean="0">
                <a:latin typeface="Times New Roman" pitchFamily="18" charset="0"/>
                <a:ea typeface="Tahoma" pitchFamily="34" charset="0"/>
                <a:cs typeface="Times New Roman" pitchFamily="18" charset="0"/>
              </a:rPr>
              <a:t>Көрнекілік арқылы балада сұраныс туғызу</a:t>
            </a:r>
            <a:endParaRPr lang="ru-RU" sz="1600" dirty="0">
              <a:latin typeface="Times New Roman" pitchFamily="18" charset="0"/>
              <a:ea typeface="Tahoma" pitchFamily="34" charset="0"/>
              <a:cs typeface="Times New Roman" pitchFamily="18" charset="0"/>
            </a:endParaRPr>
          </a:p>
        </p:txBody>
      </p:sp>
      <p:sp>
        <p:nvSpPr>
          <p:cNvPr id="6" name="TextBox 5">
            <a:extLst>
              <a:ext uri="{FF2B5EF4-FFF2-40B4-BE49-F238E27FC236}">
                <a16:creationId xmlns="" xmlns:a16="http://schemas.microsoft.com/office/drawing/2014/main" id="{F771EC5D-65D5-9418-3F91-846FD2CE3317}"/>
              </a:ext>
            </a:extLst>
          </p:cNvPr>
          <p:cNvSpPr txBox="1"/>
          <p:nvPr/>
        </p:nvSpPr>
        <p:spPr>
          <a:xfrm>
            <a:off x="1854428" y="468899"/>
            <a:ext cx="5435145" cy="646331"/>
          </a:xfrm>
          <a:prstGeom prst="rect">
            <a:avLst/>
          </a:prstGeom>
          <a:noFill/>
        </p:spPr>
        <p:txBody>
          <a:bodyPr wrap="square" rtlCol="0">
            <a:spAutoFit/>
          </a:bodyPr>
          <a:lstStyle/>
          <a:p>
            <a:pPr algn="ctr" fontAlgn="base">
              <a:spcBef>
                <a:spcPct val="50000"/>
              </a:spcBef>
              <a:spcAft>
                <a:spcPct val="0"/>
              </a:spcAft>
            </a:pPr>
            <a:r>
              <a:rPr lang="kk-KZ" sz="2800" dirty="0" smtClean="0">
                <a:solidFill>
                  <a:srgbClr val="002060"/>
                </a:solidFill>
                <a:latin typeface="Times New Roman" pitchFamily="18" charset="0"/>
                <a:cs typeface="Times New Roman" pitchFamily="18" charset="0"/>
              </a:rPr>
              <a:t>“</a:t>
            </a:r>
            <a:r>
              <a:rPr lang="kk-KZ" sz="3600" dirty="0" smtClean="0">
                <a:solidFill>
                  <a:srgbClr val="002060"/>
                </a:solidFill>
                <a:latin typeface="Times New Roman" pitchFamily="18" charset="0"/>
                <a:cs typeface="Times New Roman" pitchFamily="18" charset="0"/>
              </a:rPr>
              <a:t>Кел сырласайық” әдісі</a:t>
            </a:r>
            <a:endParaRPr lang="en-US" altLang="ru-RU" sz="2800" b="1" dirty="0">
              <a:solidFill>
                <a:srgbClr val="002060"/>
              </a:solidFill>
              <a:latin typeface="Times New Roman" pitchFamily="18" charset="0"/>
              <a:cs typeface="Times New Roman" pitchFamily="18" charset="0"/>
            </a:endParaRPr>
          </a:p>
        </p:txBody>
      </p:sp>
      <p:pic>
        <p:nvPicPr>
          <p:cNvPr id="8" name="Рисунок 7" descr="Изображение выглядит как игрушка, мультфильм&#10;&#10;Автоматически созданное описание">
            <a:extLst>
              <a:ext uri="{FF2B5EF4-FFF2-40B4-BE49-F238E27FC236}">
                <a16:creationId xmlns="" xmlns:a16="http://schemas.microsoft.com/office/drawing/2014/main" id="{43B4C0D6-7FCE-E115-99B0-402C69A0EE28}"/>
              </a:ext>
            </a:extLst>
          </p:cNvPr>
          <p:cNvPicPr>
            <a:picLocks noChangeAspect="1"/>
          </p:cNvPicPr>
          <p:nvPr/>
        </p:nvPicPr>
        <p:blipFill>
          <a:blip r:embed="rId2" cstate="print"/>
          <a:stretch>
            <a:fillRect/>
          </a:stretch>
        </p:blipFill>
        <p:spPr>
          <a:xfrm>
            <a:off x="2267744" y="3789040"/>
            <a:ext cx="3694471" cy="2502934"/>
          </a:xfrm>
          <a:prstGeom prst="rect">
            <a:avLst/>
          </a:prstGeom>
        </p:spPr>
      </p:pic>
    </p:spTree>
    <p:extLst>
      <p:ext uri="{BB962C8B-B14F-4D97-AF65-F5344CB8AC3E}">
        <p14:creationId xmlns="" xmlns:p14="http://schemas.microsoft.com/office/powerpoint/2010/main" val="11002255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cstate="print"/>
          <a:srcRect l="3725" b="2356"/>
          <a:stretch>
            <a:fillRect/>
          </a:stretch>
        </p:blipFill>
        <p:spPr bwMode="auto">
          <a:xfrm>
            <a:off x="1285852" y="2428867"/>
            <a:ext cx="5437818" cy="3643337"/>
          </a:xfrm>
          <a:prstGeom prst="rect">
            <a:avLst/>
          </a:prstGeom>
          <a:noFill/>
          <a:ln w="9525">
            <a:noFill/>
            <a:miter lim="800000"/>
            <a:headEnd/>
            <a:tailEnd/>
          </a:ln>
          <a:effectLst/>
        </p:spPr>
      </p:pic>
      <p:sp>
        <p:nvSpPr>
          <p:cNvPr id="4" name="Заголовок 3"/>
          <p:cNvSpPr>
            <a:spLocks noGrp="1"/>
          </p:cNvSpPr>
          <p:nvPr>
            <p:ph type="title"/>
          </p:nvPr>
        </p:nvSpPr>
        <p:spPr>
          <a:xfrm>
            <a:off x="1435608" y="274638"/>
            <a:ext cx="7498080" cy="646331"/>
          </a:xfrm>
          <a:prstGeom prst="rect">
            <a:avLst/>
          </a:prstGeom>
        </p:spPr>
        <p:txBody>
          <a:bodyPr wrap="square">
            <a:spAutoFit/>
          </a:bodyPr>
          <a:lstStyle/>
          <a:p>
            <a:r>
              <a:rPr lang="kk-KZ" sz="3600" b="1" dirty="0" smtClean="0">
                <a:solidFill>
                  <a:srgbClr val="FF0000"/>
                </a:solidFill>
                <a:latin typeface="Times New Roman" pitchFamily="18" charset="0"/>
                <a:cs typeface="Times New Roman" pitchFamily="18" charset="0"/>
              </a:rPr>
              <a:t>“Жұлдызыңды жарқырат”</a:t>
            </a:r>
            <a:endParaRPr lang="ru-RU" sz="3600" b="1" dirty="0">
              <a:solidFill>
                <a:srgbClr val="FF0000"/>
              </a:solidFill>
            </a:endParaRPr>
          </a:p>
        </p:txBody>
      </p:sp>
      <p:sp>
        <p:nvSpPr>
          <p:cNvPr id="5" name="Содержимое 3">
            <a:hlinkClick r:id="rId3" action="ppaction://hlinkpres?slideindex=1&amp;slidetitle="/>
          </p:cNvPr>
          <p:cNvSpPr txBox="1">
            <a:spLocks noGrp="1"/>
          </p:cNvSpPr>
          <p:nvPr>
            <p:ph idx="1"/>
          </p:nvPr>
        </p:nvSpPr>
        <p:spPr bwMode="auto">
          <a:xfrm>
            <a:off x="1285852" y="1071546"/>
            <a:ext cx="2214610" cy="107157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fontScale="92500" lnSpcReduction="20000"/>
          </a:bodyPr>
          <a:lstStyle/>
          <a:p>
            <a:pPr marL="0" lvl="0" indent="0">
              <a:spcBef>
                <a:spcPts val="0"/>
              </a:spcBef>
              <a:buClrTx/>
              <a:buSzTx/>
              <a:buNone/>
              <a:defRPr/>
            </a:pPr>
            <a:r>
              <a:rPr lang="kk-KZ" sz="2400" dirty="0" smtClean="0">
                <a:latin typeface="Times New Roman" pitchFamily="18" charset="0"/>
                <a:cs typeface="Times New Roman" pitchFamily="18" charset="0"/>
              </a:rPr>
              <a:t>Зерттеу жұмыстарына қатысу</a:t>
            </a:r>
            <a:endParaRPr lang="ru-RU" sz="2400" dirty="0" smtClean="0">
              <a:latin typeface="Times New Roman" pitchFamily="18" charset="0"/>
              <a:cs typeface="Times New Roman" pitchFamily="18" charset="0"/>
            </a:endParaRPr>
          </a:p>
        </p:txBody>
      </p:sp>
      <p:sp>
        <p:nvSpPr>
          <p:cNvPr id="6" name="Содержимое 3">
            <a:hlinkClick r:id="rId3" action="ppaction://hlinkpres?slideindex=1&amp;slidetitle="/>
          </p:cNvPr>
          <p:cNvSpPr txBox="1">
            <a:spLocks/>
          </p:cNvSpPr>
          <p:nvPr/>
        </p:nvSpPr>
        <p:spPr bwMode="auto">
          <a:xfrm>
            <a:off x="3786182" y="1785926"/>
            <a:ext cx="2143140" cy="1000132"/>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400" dirty="0" smtClean="0">
                <a:latin typeface="Times New Roman" pitchFamily="18" charset="0"/>
                <a:cs typeface="Times New Roman" pitchFamily="18" charset="0"/>
              </a:rPr>
              <a:t>Олимпиада</a:t>
            </a:r>
            <a:endParaRPr lang="ru-RU" sz="2400" dirty="0"/>
          </a:p>
        </p:txBody>
      </p:sp>
      <p:sp>
        <p:nvSpPr>
          <p:cNvPr id="7" name="Содержимое 3">
            <a:hlinkClick r:id="rId3" action="ppaction://hlinkpres?slideindex=1&amp;slidetitle="/>
          </p:cNvPr>
          <p:cNvSpPr txBox="1">
            <a:spLocks/>
          </p:cNvSpPr>
          <p:nvPr/>
        </p:nvSpPr>
        <p:spPr bwMode="auto">
          <a:xfrm>
            <a:off x="6357950" y="2500306"/>
            <a:ext cx="2422012" cy="107157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fontScale="92500"/>
          </a:bodyPr>
          <a:lstStyle/>
          <a:p>
            <a:r>
              <a:rPr lang="kk-KZ" sz="2400" dirty="0" smtClean="0">
                <a:latin typeface="Times New Roman" pitchFamily="18" charset="0"/>
                <a:cs typeface="Times New Roman" pitchFamily="18" charset="0"/>
              </a:rPr>
              <a:t>Оқулар,  әр түрлі сайыс байқаулар</a:t>
            </a:r>
            <a:endParaRPr lang="ru-RU" sz="2400" dirty="0">
              <a:latin typeface="Times New Roman" pitchFamily="18" charset="0"/>
              <a:cs typeface="Times New Roman" pitchFamily="18" charset="0"/>
            </a:endParaRPr>
          </a:p>
        </p:txBody>
      </p:sp>
      <p:sp>
        <p:nvSpPr>
          <p:cNvPr id="8" name="Содержимое 3">
            <a:hlinkClick r:id="rId3" action="ppaction://hlinkpres?slideindex=1&amp;slidetitle="/>
          </p:cNvPr>
          <p:cNvSpPr txBox="1">
            <a:spLocks/>
          </p:cNvSpPr>
          <p:nvPr/>
        </p:nvSpPr>
        <p:spPr bwMode="auto">
          <a:xfrm>
            <a:off x="6786578" y="4786322"/>
            <a:ext cx="1928826" cy="92869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800" dirty="0" smtClean="0">
                <a:solidFill>
                  <a:schemeClr val="tx1"/>
                </a:solidFill>
                <a:latin typeface="Times New Roman" pitchFamily="18" charset="0"/>
                <a:cs typeface="Times New Roman" pitchFamily="18" charset="0"/>
              </a:rPr>
              <a:t>Қажеттілік</a:t>
            </a:r>
            <a:endParaRPr lang="ru-RU" sz="2800" dirty="0">
              <a:solidFill>
                <a:schemeClr val="tx1"/>
              </a:solidFill>
              <a:latin typeface="Times New Roman" pitchFamily="18" charset="0"/>
              <a:cs typeface="Times New Roman" pitchFamily="18" charset="0"/>
            </a:endParaRPr>
          </a:p>
        </p:txBody>
      </p:sp>
      <p:sp>
        <p:nvSpPr>
          <p:cNvPr id="9" name="Содержимое 3">
            <a:hlinkClick r:id="rId3" action="ppaction://hlinkpres?slideindex=1&amp;slidetitle="/>
          </p:cNvPr>
          <p:cNvSpPr txBox="1">
            <a:spLocks/>
          </p:cNvSpPr>
          <p:nvPr/>
        </p:nvSpPr>
        <p:spPr bwMode="auto">
          <a:xfrm>
            <a:off x="3929058" y="4714884"/>
            <a:ext cx="1714512" cy="1000132"/>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800" dirty="0" smtClean="0">
                <a:solidFill>
                  <a:schemeClr val="tx1"/>
                </a:solidFill>
                <a:latin typeface="Times New Roman" pitchFamily="18" charset="0"/>
                <a:cs typeface="Times New Roman" pitchFamily="18" charset="0"/>
              </a:rPr>
              <a:t>Сұраныс</a:t>
            </a:r>
            <a:endParaRPr lang="ru-RU" sz="2800" dirty="0">
              <a:solidFill>
                <a:schemeClr val="tx1"/>
              </a:solidFill>
              <a:latin typeface="Times New Roman" pitchFamily="18" charset="0"/>
              <a:cs typeface="Times New Roman" pitchFamily="18" charset="0"/>
            </a:endParaRPr>
          </a:p>
        </p:txBody>
      </p:sp>
      <p:sp>
        <p:nvSpPr>
          <p:cNvPr id="10" name="Содержимое 3">
            <a:hlinkClick r:id="rId3" action="ppaction://hlinkpres?slideindex=1&amp;slidetitle="/>
          </p:cNvPr>
          <p:cNvSpPr txBox="1">
            <a:spLocks/>
          </p:cNvSpPr>
          <p:nvPr/>
        </p:nvSpPr>
        <p:spPr bwMode="auto">
          <a:xfrm>
            <a:off x="1285852" y="4714884"/>
            <a:ext cx="1571636" cy="92869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cap="flat" cmpd="dbl" algn="ctr">
            <a:solidFill>
              <a:srgbClr val="1003BD"/>
            </a:solidFill>
            <a:prstDash val="solid"/>
          </a:ln>
        </p:spPr>
        <p:style>
          <a:lnRef idx="2">
            <a:schemeClr val="accent3"/>
          </a:lnRef>
          <a:fillRef idx="1">
            <a:schemeClr val="lt1"/>
          </a:fillRef>
          <a:effectRef idx="0">
            <a:schemeClr val="accent3"/>
          </a:effectRef>
          <a:fontRef idx="minor">
            <a:schemeClr val="dk1"/>
          </a:fontRef>
        </p:style>
        <p:txBody>
          <a:bodyPr anchor="ctr">
            <a:normAutofit/>
          </a:bodyPr>
          <a:lstStyle/>
          <a:p>
            <a:pPr lvl="0"/>
            <a:r>
              <a:rPr lang="kk-KZ" sz="2800" dirty="0" smtClean="0">
                <a:solidFill>
                  <a:schemeClr val="tx1"/>
                </a:solidFill>
                <a:latin typeface="Times New Roman" pitchFamily="18" charset="0"/>
                <a:cs typeface="Times New Roman" pitchFamily="18" charset="0"/>
              </a:rPr>
              <a:t>Сенім</a:t>
            </a:r>
            <a:endParaRPr lang="ru-RU" sz="2800" dirty="0">
              <a:solidFill>
                <a:schemeClr val="tx1"/>
              </a:solidFill>
              <a:latin typeface="Times New Roman" pitchFamily="18" charset="0"/>
              <a:cs typeface="Times New Roman" pitchFamily="18" charset="0"/>
            </a:endParaRPr>
          </a:p>
        </p:txBody>
      </p:sp>
      <p:sp>
        <p:nvSpPr>
          <p:cNvPr id="11" name="Стрелка вправо 10"/>
          <p:cNvSpPr/>
          <p:nvPr/>
        </p:nvSpPr>
        <p:spPr>
          <a:xfrm>
            <a:off x="3071802" y="5000636"/>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право 11"/>
          <p:cNvSpPr/>
          <p:nvPr/>
        </p:nvSpPr>
        <p:spPr>
          <a:xfrm>
            <a:off x="5786446" y="5072074"/>
            <a:ext cx="785818" cy="3667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rgbClr val="002060"/>
                </a:solidFill>
              </a:rPr>
              <a:t>Қорытынды</a:t>
            </a:r>
            <a:endParaRPr lang="ru-RU" dirty="0">
              <a:solidFill>
                <a:srgbClr val="002060"/>
              </a:solidFill>
            </a:endParaRPr>
          </a:p>
        </p:txBody>
      </p:sp>
      <p:sp>
        <p:nvSpPr>
          <p:cNvPr id="3" name="Содержимое 2"/>
          <p:cNvSpPr>
            <a:spLocks noGrp="1"/>
          </p:cNvSpPr>
          <p:nvPr>
            <p:ph idx="1"/>
          </p:nvPr>
        </p:nvSpPr>
        <p:spPr>
          <a:xfrm>
            <a:off x="928662" y="1447800"/>
            <a:ext cx="8005026" cy="4800600"/>
          </a:xfrm>
        </p:spPr>
        <p:txBody>
          <a:bodyPr>
            <a:normAutofit/>
          </a:bodyPr>
          <a:lstStyle/>
          <a:p>
            <a:pPr>
              <a:buFont typeface="Wingdings" pitchFamily="2" charset="2"/>
              <a:buChar char="Ø"/>
            </a:pPr>
            <a:r>
              <a:rPr lang="kk-KZ" dirty="0" smtClean="0">
                <a:latin typeface="Times New Roman" pitchFamily="18" charset="0"/>
                <a:cs typeface="Times New Roman" pitchFamily="18" charset="0"/>
              </a:rPr>
              <a:t>“Сабақ беру –үйреншікті жай шеберлік емес,ол-үнемі жаңадан жаңаны табатын өнер” Жүсіпбек Аймауытов.</a:t>
            </a:r>
          </a:p>
          <a:p>
            <a:pPr>
              <a:buNone/>
            </a:pPr>
            <a:r>
              <a:rPr lang="kk-KZ" dirty="0" smtClean="0">
                <a:latin typeface="Times New Roman" pitchFamily="18" charset="0"/>
                <a:cs typeface="Times New Roman" pitchFamily="18" charset="0"/>
              </a:rPr>
              <a:t>Ақынның сөзімен аяқтауды жөн көрдім.</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kk-KZ" dirty="0" smtClean="0">
                <a:solidFill>
                  <a:srgbClr val="002060"/>
                </a:solidFill>
                <a:latin typeface="Times New Roman" pitchFamily="18" charset="0"/>
                <a:cs typeface="Times New Roman" pitchFamily="18" charset="0"/>
              </a:rPr>
              <a:t>Мақсаты:</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214414" y="1285860"/>
            <a:ext cx="7719274" cy="4962540"/>
          </a:xfrm>
        </p:spPr>
        <p:txBody>
          <a:bodyPr>
            <a:normAutofit/>
          </a:bodyPr>
          <a:lstStyle/>
          <a:p>
            <a:pPr>
              <a:buNone/>
            </a:pPr>
            <a:r>
              <a:rPr lang="kk-KZ" dirty="0" smtClean="0"/>
              <a:t>    </a:t>
            </a:r>
            <a:r>
              <a:rPr lang="kk-KZ" dirty="0" smtClean="0">
                <a:latin typeface="Times New Roman" pitchFamily="18" charset="0"/>
                <a:cs typeface="Times New Roman" pitchFamily="18" charset="0"/>
              </a:rPr>
              <a:t>Оқушылардың меңгерген білім деңгейіне талдау жасай отырып, оқу сауаттылығын және математика пәнінен функционалдық сауаттылығын зерттеу арқылы мемлекеттік стандарттың  талаптарын көтеруде жаңа технологиялардың озық тәжірибелерін қолдану, дағдыларын дамыту және өз жаңа тәжірибемізбен  тәжірибе алмасу</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6357950" y="4419368"/>
            <a:ext cx="2220405" cy="1990963"/>
          </a:xfrm>
          <a:prstGeom prst="rect">
            <a:avLst/>
          </a:prstGeom>
          <a:noFill/>
          <a:ln w="9525">
            <a:noFill/>
            <a:miter lim="800000"/>
            <a:headEnd/>
            <a:tailEnd/>
          </a:ln>
          <a:effectLst/>
        </p:spPr>
      </p:pic>
      <p:sp>
        <p:nvSpPr>
          <p:cNvPr id="2" name="Заголовок 1"/>
          <p:cNvSpPr>
            <a:spLocks noGrp="1"/>
          </p:cNvSpPr>
          <p:nvPr>
            <p:ph type="title"/>
          </p:nvPr>
        </p:nvSpPr>
        <p:spPr/>
        <p:txBody>
          <a:bodyPr/>
          <a:lstStyle/>
          <a:p>
            <a:pPr algn="l"/>
            <a:r>
              <a:rPr lang="kk-KZ" dirty="0" smtClean="0">
                <a:solidFill>
                  <a:srgbClr val="002060"/>
                </a:solidFill>
                <a:latin typeface="Times New Roman" pitchFamily="18" charset="0"/>
                <a:cs typeface="Times New Roman" pitchFamily="18" charset="0"/>
              </a:rPr>
              <a:t>Керемет мотивация</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142976" y="1447800"/>
            <a:ext cx="7790712" cy="4800600"/>
          </a:xfrm>
        </p:spPr>
        <p:txBody>
          <a:bodyPr/>
          <a:lstStyle/>
          <a:p>
            <a:pPr>
              <a:buFont typeface="Wingdings" pitchFamily="2" charset="2"/>
              <a:buChar char="Ø"/>
            </a:pPr>
            <a:r>
              <a:rPr lang="kk-KZ" dirty="0" smtClean="0">
                <a:solidFill>
                  <a:srgbClr val="002060"/>
                </a:solidFill>
                <a:latin typeface="Times New Roman" pitchFamily="18" charset="0"/>
                <a:cs typeface="Times New Roman" pitchFamily="18" charset="0"/>
              </a:rPr>
              <a:t>“Көңілді қолшатыр” </a:t>
            </a:r>
            <a:r>
              <a:rPr lang="kk-KZ" dirty="0" smtClean="0">
                <a:latin typeface="Times New Roman" pitchFamily="18" charset="0"/>
                <a:cs typeface="Times New Roman" pitchFamily="18" charset="0"/>
              </a:rPr>
              <a:t>ойыны арқылы керемет мотивация сергіту жасап алайық!</a:t>
            </a:r>
          </a:p>
          <a:p>
            <a:pPr>
              <a:buFont typeface="Wingdings" pitchFamily="2" charset="2"/>
              <a:buChar char="Ø"/>
            </a:pPr>
            <a:r>
              <a:rPr lang="kk-KZ" dirty="0" smtClean="0">
                <a:latin typeface="Times New Roman" pitchFamily="18" charset="0"/>
                <a:cs typeface="Times New Roman" pitchFamily="18" charset="0"/>
              </a:rPr>
              <a:t>Ойын шарты: Қолшатырды музыка ырғағымен әртүрлі бағытқа қозғау арқылы, көңілді жаттығу жасайық</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kk-KZ" dirty="0" smtClean="0">
                <a:solidFill>
                  <a:srgbClr val="002060"/>
                </a:solidFill>
                <a:latin typeface="Times New Roman" pitchFamily="18" charset="0"/>
                <a:cs typeface="Times New Roman" pitchFamily="18" charset="0"/>
              </a:rPr>
              <a:t>Топқа бөлу</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Char char="Ø"/>
            </a:pPr>
            <a:r>
              <a:rPr lang="kk-KZ" dirty="0" smtClean="0">
                <a:solidFill>
                  <a:srgbClr val="002060"/>
                </a:solidFill>
                <a:latin typeface="Times New Roman" pitchFamily="18" charset="0"/>
                <a:cs typeface="Times New Roman" pitchFamily="18" charset="0"/>
              </a:rPr>
              <a:t>“Қыспалы шар” әдісі </a:t>
            </a:r>
            <a:endParaRPr lang="ru-RU" dirty="0" smtClean="0">
              <a:solidFill>
                <a:srgbClr val="002060"/>
              </a:solidFill>
              <a:latin typeface="Times New Roman" pitchFamily="18" charset="0"/>
              <a:cs typeface="Times New Roman" pitchFamily="18" charset="0"/>
            </a:endParaRPr>
          </a:p>
          <a:p>
            <a:pPr>
              <a:buFont typeface="Wingdings" pitchFamily="2" charset="2"/>
              <a:buChar char="Ø"/>
            </a:pPr>
            <a:r>
              <a:rPr lang="kk-KZ" dirty="0" smtClean="0">
                <a:solidFill>
                  <a:srgbClr val="002060"/>
                </a:solidFill>
                <a:latin typeface="Times New Roman" pitchFamily="18" charset="0"/>
                <a:cs typeface="Times New Roman" pitchFamily="18" charset="0"/>
              </a:rPr>
              <a:t>“Қыспалы шар ойыны”  әдісі арқылы топқа бөлу</a:t>
            </a:r>
          </a:p>
          <a:p>
            <a:pPr>
              <a:buFont typeface="Wingdings" pitchFamily="2" charset="2"/>
              <a:buChar char="Ø"/>
            </a:pPr>
            <a:r>
              <a:rPr lang="kk-KZ" dirty="0" smtClean="0">
                <a:solidFill>
                  <a:srgbClr val="002060"/>
                </a:solidFill>
                <a:latin typeface="Times New Roman" pitchFamily="18" charset="0"/>
                <a:cs typeface="Times New Roman" pitchFamily="18" charset="0"/>
              </a:rPr>
              <a:t>Ойынның  шарты: Қыспалы шарды қысу арқылы, шар ішіндегі берілген суреттер бойынша топқа бөлу</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smtClean="0">
                <a:latin typeface="Times New Roman" pitchFamily="18" charset="0"/>
                <a:cs typeface="Times New Roman" pitchFamily="18" charset="0"/>
              </a:rPr>
              <a:t>Жаңа әдіс-тәсілмен бөлісу</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kk-KZ" sz="6600" b="1" dirty="0" smtClean="0">
                <a:solidFill>
                  <a:srgbClr val="00B050"/>
                </a:solidFill>
                <a:latin typeface="Times New Roman" pitchFamily="18" charset="0"/>
                <a:cs typeface="Times New Roman" pitchFamily="18" charset="0"/>
              </a:rPr>
              <a:t>“Жыл ағашы”</a:t>
            </a:r>
            <a:r>
              <a:rPr lang="kk-KZ" sz="3600" dirty="0" smtClean="0">
                <a:solidFill>
                  <a:srgbClr val="002060"/>
                </a:solidFill>
                <a:latin typeface="Times New Roman" pitchFamily="18" charset="0"/>
                <a:cs typeface="Times New Roman" pitchFamily="18" charset="0"/>
              </a:rPr>
              <a:t>әдісі</a:t>
            </a:r>
            <a:endParaRPr lang="kk-KZ" dirty="0" smtClean="0">
              <a:solidFill>
                <a:srgbClr val="002060"/>
              </a:solidFill>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1. Баланың ішкі уәжін ашу</a:t>
            </a:r>
          </a:p>
          <a:p>
            <a:pPr>
              <a:buNone/>
            </a:pPr>
            <a:r>
              <a:rPr lang="kk-KZ" dirty="0" smtClean="0">
                <a:latin typeface="Times New Roman" pitchFamily="18" charset="0"/>
                <a:cs typeface="Times New Roman" pitchFamily="18" charset="0"/>
              </a:rPr>
              <a:t>2.Сенім қалыптастыру</a:t>
            </a:r>
          </a:p>
          <a:p>
            <a:pPr>
              <a:buNone/>
            </a:pPr>
            <a:r>
              <a:rPr lang="kk-KZ" dirty="0" smtClean="0">
                <a:latin typeface="Times New Roman" pitchFamily="18" charset="0"/>
                <a:cs typeface="Times New Roman" pitchFamily="18" charset="0"/>
              </a:rPr>
              <a:t>3. Сұранысқа шығу</a:t>
            </a:r>
          </a:p>
          <a:p>
            <a:pPr>
              <a:buNone/>
            </a:pPr>
            <a:r>
              <a:rPr lang="kk-KZ" dirty="0" smtClean="0">
                <a:latin typeface="Times New Roman" pitchFamily="18" charset="0"/>
                <a:cs typeface="Times New Roman" pitchFamily="18" charset="0"/>
              </a:rPr>
              <a:t>4. Қажеттілікке  жету</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b="1" i="1" dirty="0" smtClean="0">
                <a:solidFill>
                  <a:srgbClr val="C00000"/>
                </a:solidFill>
                <a:latin typeface="Times New Roman" pitchFamily="18" charset="0"/>
                <a:cs typeface="Times New Roman" pitchFamily="18" charset="0"/>
              </a:rPr>
              <a:t>“ Үш одақтың бірлігі ,</a:t>
            </a:r>
            <a:br>
              <a:rPr lang="kk-KZ" sz="4000" b="1" i="1" dirty="0" smtClean="0">
                <a:solidFill>
                  <a:srgbClr val="C00000"/>
                </a:solidFill>
                <a:latin typeface="Times New Roman" pitchFamily="18" charset="0"/>
                <a:cs typeface="Times New Roman" pitchFamily="18" charset="0"/>
              </a:rPr>
            </a:br>
            <a:r>
              <a:rPr lang="kk-KZ" sz="4000" b="1" i="1" dirty="0" smtClean="0">
                <a:solidFill>
                  <a:srgbClr val="C00000"/>
                </a:solidFill>
                <a:latin typeface="Times New Roman" pitchFamily="18" charset="0"/>
                <a:cs typeface="Times New Roman" pitchFamily="18" charset="0"/>
              </a:rPr>
              <a:t>жарқыраған күн нұры ”</a:t>
            </a:r>
            <a:endParaRPr lang="ru-RU" sz="4000" b="1" i="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285852" y="1447800"/>
            <a:ext cx="7647836" cy="5053034"/>
          </a:xfrm>
        </p:spPr>
        <p:txBody>
          <a:bodyPr>
            <a:noAutofit/>
          </a:bodyPr>
          <a:lstStyle/>
          <a:p>
            <a:pPr>
              <a:buFont typeface="Wingdings" pitchFamily="2" charset="2"/>
              <a:buChar char="Ø"/>
            </a:pPr>
            <a:r>
              <a:rPr lang="kk-KZ" sz="2400" dirty="0" smtClean="0">
                <a:solidFill>
                  <a:srgbClr val="002060"/>
                </a:solidFill>
                <a:latin typeface="Times New Roman" pitchFamily="18" charset="0"/>
                <a:cs typeface="Times New Roman" pitchFamily="18" charset="0"/>
              </a:rPr>
              <a:t>Мақсаты:</a:t>
            </a:r>
          </a:p>
          <a:p>
            <a:pPr>
              <a:buNone/>
            </a:pPr>
            <a:r>
              <a:rPr lang="kk-KZ" sz="2400" dirty="0" smtClean="0">
                <a:solidFill>
                  <a:srgbClr val="002060"/>
                </a:solidFill>
                <a:latin typeface="Times New Roman" pitchFamily="18" charset="0"/>
                <a:cs typeface="Times New Roman" pitchFamily="18" charset="0"/>
              </a:rPr>
              <a:t>   </a:t>
            </a:r>
            <a:r>
              <a:rPr lang="kk-KZ" sz="2400" dirty="0" smtClean="0">
                <a:latin typeface="Times New Roman" pitchFamily="18" charset="0"/>
                <a:cs typeface="Times New Roman" pitchFamily="18" charset="0"/>
              </a:rPr>
              <a:t>Мектеп ата-ана , оқушы арасындағы қарым-қатынас сабақтастығы арқылы баланы әдептілікке, сыпайылыққа ,сүйіспеншілікке, қамқорлыққа , мейірімділікке, мәдениеттілікке,  ұлтжандылық адамгершілік құнды қасиеттерге тәрбиелей отырып,  оқу сауаттылығын және математика пәнінен функционалдық сауаттылығын дамытуда баланың ішкі рухани уәжін ашу.</a:t>
            </a:r>
            <a:endParaRPr lang="kk-KZ" sz="2400" dirty="0" smtClean="0">
              <a:solidFill>
                <a:srgbClr val="002060"/>
              </a:solidFill>
              <a:latin typeface="Times New Roman" pitchFamily="18" charset="0"/>
              <a:cs typeface="Times New Roman" pitchFamily="18" charset="0"/>
            </a:endParaRPr>
          </a:p>
          <a:p>
            <a:pPr>
              <a:buFont typeface="Wingdings" pitchFamily="2" charset="2"/>
              <a:buChar char="ü"/>
            </a:pPr>
            <a:r>
              <a:rPr lang="kk-KZ" sz="2400" b="1" i="1" dirty="0" smtClean="0">
                <a:solidFill>
                  <a:srgbClr val="002060"/>
                </a:solidFill>
                <a:latin typeface="Times New Roman" pitchFamily="18" charset="0"/>
                <a:cs typeface="Times New Roman" pitchFamily="18" charset="0"/>
              </a:rPr>
              <a:t>Білімді тек ғана санада сіңіріп ғана емес, жүрекпен қабылданған білім ғана ұмытылмайды, ескірмейді, жоғалмайды, қайта өңделіп өмір тәжірибесінде қолдана алады.</a:t>
            </a:r>
            <a:endParaRPr lang="ru-RU" sz="2400" b="1" i="1" dirty="0">
              <a:solidFill>
                <a:srgbClr val="00206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rgbClr val="002060"/>
                </a:solidFill>
                <a:latin typeface="Times New Roman" pitchFamily="18" charset="0"/>
                <a:cs typeface="Times New Roman" pitchFamily="18" charset="0"/>
              </a:rPr>
              <a:t>“Құпия сандық” әдісі </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Char char="Ø"/>
            </a:pPr>
            <a:r>
              <a:rPr lang="kk-KZ" sz="4000" dirty="0" smtClean="0">
                <a:latin typeface="Times New Roman" pitchFamily="18" charset="0"/>
                <a:cs typeface="Times New Roman" pitchFamily="18" charset="0"/>
              </a:rPr>
              <a:t>Психологиялық ахуал</a:t>
            </a:r>
          </a:p>
          <a:p>
            <a:pPr>
              <a:buFont typeface="Wingdings" pitchFamily="2" charset="2"/>
              <a:buChar char="Ø"/>
            </a:pPr>
            <a:r>
              <a:rPr lang="kk-KZ" sz="4000" dirty="0" smtClean="0">
                <a:latin typeface="Times New Roman" pitchFamily="18" charset="0"/>
                <a:cs typeface="Times New Roman" pitchFamily="18" charset="0"/>
              </a:rPr>
              <a:t>Ұстазбен оқушы бір-біріне ең мейірімді достар</a:t>
            </a:r>
          </a:p>
          <a:p>
            <a:pPr>
              <a:buFont typeface="Wingdings" pitchFamily="2" charset="2"/>
              <a:buChar char="Ø"/>
            </a:pPr>
            <a:r>
              <a:rPr lang="kk-KZ" sz="4000" dirty="0" smtClean="0">
                <a:latin typeface="Times New Roman" pitchFamily="18" charset="0"/>
                <a:cs typeface="Times New Roman" pitchFamily="18" charset="0"/>
              </a:rPr>
              <a:t>“Сенім”орнату</a:t>
            </a:r>
          </a:p>
          <a:p>
            <a:pPr>
              <a:buFont typeface="Wingdings" pitchFamily="2" charset="2"/>
              <a:buChar char="Ø"/>
            </a:pPr>
            <a:endParaRPr lang="ru-RU" dirty="0"/>
          </a:p>
        </p:txBody>
      </p:sp>
      <p:pic>
        <p:nvPicPr>
          <p:cNvPr id="1026" name="Picture 2"/>
          <p:cNvPicPr>
            <a:picLocks noChangeAspect="1" noChangeArrowheads="1"/>
          </p:cNvPicPr>
          <p:nvPr/>
        </p:nvPicPr>
        <p:blipFill>
          <a:blip r:embed="rId3" cstate="print"/>
          <a:srcRect l="23125" t="22408" r="19999" b="13005"/>
          <a:stretch>
            <a:fillRect/>
          </a:stretch>
        </p:blipFill>
        <p:spPr bwMode="auto">
          <a:xfrm>
            <a:off x="5929322" y="3357562"/>
            <a:ext cx="2500330" cy="2692663"/>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74638"/>
            <a:ext cx="8290778" cy="1143000"/>
          </a:xfrm>
        </p:spPr>
        <p:txBody>
          <a:bodyPr>
            <a:noAutofit/>
          </a:bodyPr>
          <a:lstStyle/>
          <a:p>
            <a:pPr algn="ctr"/>
            <a:r>
              <a:rPr lang="kk-KZ" sz="3600" dirty="0" smtClean="0">
                <a:solidFill>
                  <a:srgbClr val="002060"/>
                </a:solidFill>
                <a:latin typeface="Times New Roman" pitchFamily="18" charset="0"/>
                <a:cs typeface="Times New Roman" pitchFamily="18" charset="0"/>
              </a:rPr>
              <a:t>“Құпия сандық” тапсырмасын кубизм стратегиялық әдіс арқылы оқыту </a:t>
            </a:r>
            <a:endParaRPr lang="ru-RU" sz="3600"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071538" y="1571612"/>
            <a:ext cx="7862150" cy="4676788"/>
          </a:xfrm>
        </p:spPr>
        <p:txBody>
          <a:bodyPr>
            <a:normAutofit fontScale="70000" lnSpcReduction="20000"/>
          </a:bodyPr>
          <a:lstStyle/>
          <a:p>
            <a:pPr>
              <a:buFont typeface="Wingdings" pitchFamily="2" charset="2"/>
              <a:buChar char="Ø"/>
            </a:pPr>
            <a:r>
              <a:rPr lang="kk-KZ" dirty="0" smtClean="0">
                <a:latin typeface="Times New Roman" pitchFamily="18" charset="0"/>
                <a:cs typeface="Times New Roman" pitchFamily="18" charset="0"/>
              </a:rPr>
              <a:t>Тапсырма:  Ы.Алтынсарин “Әке мен бала”  әңгімесі </a:t>
            </a:r>
          </a:p>
          <a:p>
            <a:pPr>
              <a:buFont typeface="Wingdings" pitchFamily="2" charset="2"/>
              <a:buChar char="Ø"/>
            </a:pPr>
            <a:r>
              <a:rPr lang="kk-KZ" dirty="0" smtClean="0">
                <a:latin typeface="Times New Roman" pitchFamily="18" charset="0"/>
                <a:cs typeface="Times New Roman" pitchFamily="18" charset="0"/>
              </a:rPr>
              <a:t>Кубизм шарттары: Алты қырлы кубтың әр түрлі түстері арқылы берілген әңгімені талдау.</a:t>
            </a:r>
          </a:p>
          <a:p>
            <a:pPr>
              <a:buFont typeface="Wingdings" pitchFamily="2" charset="2"/>
              <a:buChar char="Ø"/>
            </a:pPr>
            <a:r>
              <a:rPr lang="kk-KZ" dirty="0" smtClean="0">
                <a:latin typeface="Times New Roman" pitchFamily="18" charset="0"/>
                <a:cs typeface="Times New Roman" pitchFamily="18" charset="0"/>
              </a:rPr>
              <a:t>Бұл әдісті жеке де,жұппен де топпен де жұмыс жасауға өте қолайлы</a:t>
            </a:r>
          </a:p>
          <a:p>
            <a:pPr>
              <a:buFont typeface="Wingdings" pitchFamily="2" charset="2"/>
              <a:buChar char="Ø"/>
            </a:pPr>
            <a:r>
              <a:rPr lang="kk-KZ" dirty="0" smtClean="0">
                <a:latin typeface="Times New Roman" pitchFamily="18" charset="0"/>
                <a:cs typeface="Times New Roman" pitchFamily="18" charset="0"/>
              </a:rPr>
              <a:t>Бұл әдіс арқылы баланың байланыстырып сөйлеу тілі, сөздік қорын дамыту да қолайлы әдіс тәсілдердің бірі</a:t>
            </a:r>
          </a:p>
          <a:p>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1.Сипатта</a:t>
            </a:r>
          </a:p>
          <a:p>
            <a:pPr>
              <a:buNone/>
            </a:pPr>
            <a:r>
              <a:rPr lang="kk-KZ" dirty="0" smtClean="0">
                <a:latin typeface="Times New Roman" pitchFamily="18" charset="0"/>
                <a:cs typeface="Times New Roman" pitchFamily="18" charset="0"/>
              </a:rPr>
              <a:t>   2.Салыстыр </a:t>
            </a:r>
          </a:p>
          <a:p>
            <a:pPr>
              <a:buNone/>
            </a:pPr>
            <a:r>
              <a:rPr lang="kk-KZ" dirty="0" smtClean="0">
                <a:latin typeface="Times New Roman" pitchFamily="18" charset="0"/>
                <a:cs typeface="Times New Roman" pitchFamily="18" charset="0"/>
              </a:rPr>
              <a:t>   3.Зертте</a:t>
            </a:r>
          </a:p>
          <a:p>
            <a:pPr>
              <a:buNone/>
            </a:pPr>
            <a:r>
              <a:rPr lang="kk-KZ" dirty="0" smtClean="0">
                <a:latin typeface="Times New Roman" pitchFamily="18" charset="0"/>
                <a:cs typeface="Times New Roman" pitchFamily="18" charset="0"/>
              </a:rPr>
              <a:t>   4.Талда</a:t>
            </a:r>
          </a:p>
          <a:p>
            <a:pPr>
              <a:buNone/>
            </a:pPr>
            <a:r>
              <a:rPr lang="kk-KZ" dirty="0" smtClean="0">
                <a:latin typeface="Times New Roman" pitchFamily="18" charset="0"/>
                <a:cs typeface="Times New Roman" pitchFamily="18" charset="0"/>
              </a:rPr>
              <a:t>   5.Қолдан</a:t>
            </a:r>
          </a:p>
          <a:p>
            <a:pPr>
              <a:buNone/>
            </a:pPr>
            <a:r>
              <a:rPr lang="kk-KZ" dirty="0" smtClean="0">
                <a:latin typeface="Times New Roman" pitchFamily="18" charset="0"/>
                <a:cs typeface="Times New Roman" pitchFamily="18" charset="0"/>
              </a:rPr>
              <a:t>   6.Дәлелде</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i="1" dirty="0" smtClean="0">
                <a:solidFill>
                  <a:srgbClr val="002060"/>
                </a:solidFill>
                <a:latin typeface="Times New Roman" pitchFamily="18" charset="0"/>
                <a:cs typeface="Times New Roman" pitchFamily="18" charset="0"/>
              </a:rPr>
              <a:t>“Колейдоскоп” әдісі</a:t>
            </a:r>
            <a:endParaRPr lang="ru-RU" b="1" i="1" dirty="0">
              <a:solidFill>
                <a:srgbClr val="002060"/>
              </a:solidFill>
            </a:endParaRPr>
          </a:p>
        </p:txBody>
      </p:sp>
      <p:sp>
        <p:nvSpPr>
          <p:cNvPr id="3" name="Содержимое 2"/>
          <p:cNvSpPr>
            <a:spLocks noGrp="1"/>
          </p:cNvSpPr>
          <p:nvPr>
            <p:ph idx="1"/>
          </p:nvPr>
        </p:nvSpPr>
        <p:spPr>
          <a:xfrm>
            <a:off x="1071538" y="1447800"/>
            <a:ext cx="7862150" cy="4800600"/>
          </a:xfrm>
        </p:spPr>
        <p:txBody>
          <a:bodyPr>
            <a:normAutofit/>
          </a:bodyPr>
          <a:lstStyle/>
          <a:p>
            <a:pPr>
              <a:buFont typeface="Wingdings" pitchFamily="2" charset="2"/>
              <a:buChar char="Ø"/>
            </a:pPr>
            <a:r>
              <a:rPr lang="kk-KZ" dirty="0" smtClean="0">
                <a:latin typeface="Times New Roman" pitchFamily="18" charset="0"/>
                <a:cs typeface="Times New Roman" pitchFamily="18" charset="0"/>
              </a:rPr>
              <a:t>“Колейдоскоп” әдісі арқылы ертегілерді АКТ пайдалана отырып </a:t>
            </a:r>
            <a:r>
              <a:rPr lang="en-US" dirty="0" smtClean="0">
                <a:latin typeface="Times New Roman" pitchFamily="18" charset="0"/>
                <a:cs typeface="Times New Roman" pitchFamily="18" charset="0"/>
              </a:rPr>
              <a:t>QR</a:t>
            </a:r>
            <a:r>
              <a:rPr lang="kk-KZ" dirty="0" smtClean="0">
                <a:latin typeface="Times New Roman" pitchFamily="18" charset="0"/>
                <a:cs typeface="Times New Roman" pitchFamily="18" charset="0"/>
              </a:rPr>
              <a:t>- код</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оқу және мазмұндау</a:t>
            </a:r>
            <a:endParaRPr lang="ru-RU" dirty="0" smtClean="0">
              <a:latin typeface="Times New Roman" pitchFamily="18" charset="0"/>
              <a:cs typeface="Times New Roman" pitchFamily="18" charset="0"/>
            </a:endParaRPr>
          </a:p>
          <a:p>
            <a:pPr>
              <a:buFont typeface="Wingdings" pitchFamily="2" charset="2"/>
              <a:buChar char="Ø"/>
            </a:pPr>
            <a:r>
              <a:rPr lang="kk-KZ" dirty="0" smtClean="0">
                <a:latin typeface="Times New Roman" pitchFamily="18" charset="0"/>
                <a:cs typeface="Times New Roman" pitchFamily="18" charset="0"/>
              </a:rPr>
              <a:t>Колейдоскоп әдісінің шарты:Әр топтың басшылары ортаға келіп,колейдоскопты ашады.Көрсетілген ертегі таныс болса мазмұнын айтады.Егер қажет болса </a:t>
            </a:r>
            <a:r>
              <a:rPr lang="en-US" dirty="0" smtClean="0">
                <a:latin typeface="Times New Roman" pitchFamily="18" charset="0"/>
                <a:cs typeface="Times New Roman" pitchFamily="18" charset="0"/>
              </a:rPr>
              <a:t>QR</a:t>
            </a:r>
            <a:r>
              <a:rPr lang="kk-KZ" dirty="0" smtClean="0">
                <a:latin typeface="Times New Roman" pitchFamily="18" charset="0"/>
                <a:cs typeface="Times New Roman" pitchFamily="18" charset="0"/>
              </a:rPr>
              <a:t>-код арқылы танысып мазмұндайды.</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469</TotalTime>
  <Words>461</Words>
  <Application>Microsoft Office PowerPoint</Application>
  <PresentationFormat>Экран (4:3)</PresentationFormat>
  <Paragraphs>69</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“Павлодар облысының білім беру басқармасы,  Ақсу қаласының білім беру бөлімінің Үштерек ауылының орта мектебі”  коммуналдық мемлекеттік мекемесі</vt:lpstr>
      <vt:lpstr>Мақсаты:</vt:lpstr>
      <vt:lpstr>Керемет мотивация</vt:lpstr>
      <vt:lpstr>Топқа бөлу</vt:lpstr>
      <vt:lpstr>Жаңа әдіс-тәсілмен бөлісу</vt:lpstr>
      <vt:lpstr>“ Үш одақтың бірлігі , жарқыраған күн нұры ”</vt:lpstr>
      <vt:lpstr>“Құпия сандық” әдісі </vt:lpstr>
      <vt:lpstr>“Құпия сандық” тапсырмасын кубизм стратегиялық әдіс арқылы оқыту </vt:lpstr>
      <vt:lpstr>“Колейдоскоп” әдісі</vt:lpstr>
      <vt:lpstr>Тәжірибеде қолдану жолдары</vt:lpstr>
      <vt:lpstr>Слайд 11</vt:lpstr>
      <vt:lpstr>“Жұлдызыңды жарқырат”</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Win7</dc:creator>
  <cp:lastModifiedBy>Win7</cp:lastModifiedBy>
  <cp:revision>10</cp:revision>
  <dcterms:created xsi:type="dcterms:W3CDTF">2024-05-13T06:10:20Z</dcterms:created>
  <dcterms:modified xsi:type="dcterms:W3CDTF">2024-05-15T10:58:39Z</dcterms:modified>
</cp:coreProperties>
</file>